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82" r:id="rId3"/>
    <p:sldId id="283" r:id="rId4"/>
    <p:sldId id="290" r:id="rId5"/>
    <p:sldId id="288" r:id="rId6"/>
  </p:sldIdLst>
  <p:sldSz cx="7562850" cy="10688638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EEC"/>
    <a:srgbClr val="494D5D"/>
    <a:srgbClr val="417BDE"/>
    <a:srgbClr val="EB5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A101D4-4DFA-EE41-923C-0D320E96ADF7}" v="1" dt="2019-04-29T09:27:52.4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70" autoAdjust="0"/>
    <p:restoredTop sz="94658" autoAdjust="0"/>
  </p:normalViewPr>
  <p:slideViewPr>
    <p:cSldViewPr snapToGrid="0" snapToObjects="1">
      <p:cViewPr varScale="1">
        <p:scale>
          <a:sx n="47" d="100"/>
          <a:sy n="47" d="100"/>
        </p:scale>
        <p:origin x="1776" y="54"/>
      </p:cViewPr>
      <p:guideLst>
        <p:guide orient="horz" pos="3367"/>
        <p:guide pos="238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4470B-89A4-0745-9B2C-F38DA9703734}" type="datetime1">
              <a:rPr lang="en-GB" smtClean="0"/>
              <a:t>30/04/2019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3211C7-7EFC-3742-A0B4-90D5C82D2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5219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26992B-2636-2C4F-AC5A-AA3C8ED180BD}" type="datetime1">
              <a:rPr lang="en-GB" smtClean="0"/>
              <a:t>30/04/2019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89150" y="739775"/>
            <a:ext cx="26193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24371-91BD-B446-8005-470D2CC71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834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739775"/>
            <a:ext cx="2619375" cy="37036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 simple</a:t>
            </a:r>
            <a:r>
              <a:rPr lang="en-US" baseline="0" dirty="0"/>
              <a:t> 4 page easy read booklet. You can place your logo in the top right picture box, next to the </a:t>
            </a:r>
            <a:r>
              <a:rPr lang="en-US" baseline="0" dirty="0" err="1"/>
              <a:t>EasyRead</a:t>
            </a:r>
            <a:r>
              <a:rPr lang="en-US" baseline="0" dirty="0"/>
              <a:t> logo. Choose a main picture that helps show what the booklet is about. Then choose another picture to match the text you write below.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D24371-91BD-B446-8005-470D2CC7167A}" type="slidenum">
              <a:rPr lang="en-US" smtClean="0"/>
              <a:t>1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6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Write</a:t>
            </a:r>
            <a:r>
              <a:rPr lang="en-US" baseline="0" dirty="0"/>
              <a:t> your title and text. Then change the placeholder pictures to match your words.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D24371-91BD-B446-8005-470D2CC7167A}" type="slidenum">
              <a:rPr lang="en-US" smtClean="0"/>
              <a:t>2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396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Write</a:t>
            </a:r>
            <a:r>
              <a:rPr lang="en-US" baseline="0" dirty="0"/>
              <a:t> your title and text. Then change the placeholder pictures to match your words.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D24371-91BD-B446-8005-470D2CC7167A}" type="slidenum">
              <a:rPr lang="en-US" smtClean="0"/>
              <a:t>3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640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Write</a:t>
            </a:r>
            <a:r>
              <a:rPr lang="en-US" baseline="0" dirty="0"/>
              <a:t> your title and text. Then change the placeholder pictures to match your words.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D24371-91BD-B446-8005-470D2CC7167A}" type="slidenum">
              <a:rPr lang="en-US" smtClean="0"/>
              <a:t>4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73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Write</a:t>
            </a:r>
            <a:r>
              <a:rPr lang="en-US" baseline="0" dirty="0"/>
              <a:t> your title and text. Then change the placeholder pictures to match your words.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D24371-91BD-B446-8005-470D2CC7167A}" type="slidenum">
              <a:rPr lang="en-US" smtClean="0"/>
              <a:t>5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43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214" y="3320407"/>
            <a:ext cx="6428423" cy="22911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4428" y="6056895"/>
            <a:ext cx="5293995" cy="273154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CB6B-B812-4583-989A-2A09B04660AE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57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78B65-607D-4322-84AB-1F52AADF4E59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859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413" y="6868441"/>
            <a:ext cx="6428423" cy="212288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413" y="4530301"/>
            <a:ext cx="6428423" cy="23381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FABF-B1A5-49EA-975A-B5EA851543F4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518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8142" y="2494016"/>
            <a:ext cx="3340259" cy="70540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4449" y="2494016"/>
            <a:ext cx="3340259" cy="70540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3BC7E-C35A-4E92-90D6-C3432A57C7A7}" type="datetime1">
              <a:rPr lang="en-GB" smtClean="0"/>
              <a:t>30/04/2019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203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143" y="2392573"/>
            <a:ext cx="3341572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8143" y="3389684"/>
            <a:ext cx="3341572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1823" y="2392573"/>
            <a:ext cx="3342885" cy="9971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1823" y="3389684"/>
            <a:ext cx="3342885" cy="61583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FE3D-F4E4-4153-895A-DB07BD821C51}" type="datetime1">
              <a:rPr lang="en-GB" smtClean="0"/>
              <a:t>30/04/2019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429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2EA42-9640-44AE-A716-1845FFCCC723}" type="datetime1">
              <a:rPr lang="en-GB" smtClean="0"/>
              <a:t>30/04/2019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595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6E7BA-BB32-484F-8662-661BE6C857E0}" type="datetime1">
              <a:rPr lang="en-GB" smtClean="0"/>
              <a:t>30/04/2019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7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143" y="425566"/>
            <a:ext cx="2488126" cy="18111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6864" y="425567"/>
            <a:ext cx="4227843" cy="912245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8143" y="2236697"/>
            <a:ext cx="2488126" cy="73113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D68BF-B0BA-498F-A895-83ED529C4D0B}" type="datetime1">
              <a:rPr lang="en-GB" smtClean="0"/>
              <a:t>30/04/2019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48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372" y="7482047"/>
            <a:ext cx="4537710" cy="8832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2372" y="955049"/>
            <a:ext cx="4537710" cy="64131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372" y="8365344"/>
            <a:ext cx="4537710" cy="1254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1E412-DE5A-45E2-BCA2-F5C59527656E}" type="datetime1">
              <a:rPr lang="en-GB" smtClean="0"/>
              <a:t>30/04/2019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4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5C315-9A24-43FE-9471-B15B35846782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2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3066" y="428042"/>
            <a:ext cx="1701641" cy="911998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8143" y="428042"/>
            <a:ext cx="4978876" cy="911998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86D78-7873-431D-A4AB-C6F7F928AACA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804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8143" y="2494016"/>
            <a:ext cx="6806565" cy="7054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9B9E1-FD65-4244-9643-4F2D2AD72A39}" type="datetime1">
              <a:rPr lang="en-GB" smtClean="0"/>
              <a:t>30/04/2019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70488-1BA5-554A-927A-C902243CF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839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9322904"/>
            <a:ext cx="7562850" cy="1365734"/>
          </a:xfrm>
          <a:prstGeom prst="rect">
            <a:avLst/>
          </a:prstGeom>
          <a:solidFill>
            <a:srgbClr val="494D5D"/>
          </a:solidFill>
          <a:ln>
            <a:solidFill>
              <a:srgbClr val="494D5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sp>
        <p:nvSpPr>
          <p:cNvPr id="9" name="Text Box 81"/>
          <p:cNvSpPr txBox="1"/>
          <p:nvPr/>
        </p:nvSpPr>
        <p:spPr>
          <a:xfrm>
            <a:off x="715646" y="1636123"/>
            <a:ext cx="6131560" cy="198374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Aft>
                <a:spcPts val="0"/>
              </a:spcAft>
            </a:pPr>
            <a:r>
              <a:rPr lang="en-GB" sz="6600" b="1" kern="50" dirty="0">
                <a:solidFill>
                  <a:schemeClr val="bg1"/>
                </a:solidFill>
                <a:latin typeface="+mj-lt"/>
                <a:ea typeface="ＭＳ 明朝"/>
                <a:cs typeface="Times New Roman"/>
              </a:rPr>
              <a:t>Gender Pay Gap Report</a:t>
            </a:r>
            <a:endParaRPr lang="en-GB" sz="6600" b="1" kern="50" dirty="0">
              <a:solidFill>
                <a:schemeClr val="bg1"/>
              </a:solidFill>
              <a:effectLst/>
              <a:latin typeface="+mj-lt"/>
              <a:ea typeface="ＭＳ 明朝"/>
              <a:cs typeface="Times New Roman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14" y="342610"/>
            <a:ext cx="3393531" cy="11721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296" y="9031167"/>
            <a:ext cx="2107095" cy="134167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9" y="9101164"/>
            <a:ext cx="1245550" cy="1245550"/>
          </a:xfrm>
          <a:prstGeom prst="rect">
            <a:avLst/>
          </a:prstGeom>
          <a:effectLst/>
        </p:spPr>
      </p:pic>
      <p:pic>
        <p:nvPicPr>
          <p:cNvPr id="1026" name="Picture 2" descr="Gender Male Female">
            <a:extLst>
              <a:ext uri="{FF2B5EF4-FFF2-40B4-BE49-F238E27FC236}">
                <a16:creationId xmlns:a16="http://schemas.microsoft.com/office/drawing/2014/main" id="{F7697778-D967-4E8A-A6FC-F95D81298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96" y="4200525"/>
            <a:ext cx="3017277" cy="301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lculate Money">
            <a:extLst>
              <a:ext uri="{FF2B5EF4-FFF2-40B4-BE49-F238E27FC236}">
                <a16:creationId xmlns:a16="http://schemas.microsoft.com/office/drawing/2014/main" id="{45BA9D78-95DD-4427-850D-EC742A28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772" y="4200526"/>
            <a:ext cx="2868250" cy="286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546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9"/>
          <p:cNvSpPr txBox="1"/>
          <p:nvPr/>
        </p:nvSpPr>
        <p:spPr>
          <a:xfrm>
            <a:off x="3234055" y="2146165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This is Walsingham Support’s </a:t>
            </a:r>
          </a:p>
          <a:p>
            <a:pPr>
              <a:spcBef>
                <a:spcPct val="50000"/>
              </a:spcBef>
            </a:pPr>
            <a:r>
              <a:rPr lang="en-GB" altLang="en-US" b="1" dirty="0">
                <a:latin typeface="+mj-lt"/>
                <a:cs typeface="Arial" panose="020B0604020202020204" pitchFamily="34" charset="0"/>
              </a:rPr>
              <a:t>Gender Pay Gap Report.</a:t>
            </a:r>
          </a:p>
        </p:txBody>
      </p:sp>
      <p:sp>
        <p:nvSpPr>
          <p:cNvPr id="9" name="Text Box 10"/>
          <p:cNvSpPr txBox="1"/>
          <p:nvPr/>
        </p:nvSpPr>
        <p:spPr>
          <a:xfrm>
            <a:off x="3234055" y="413181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The gender pay gap is the difference between the pay of male and female staff.</a:t>
            </a:r>
          </a:p>
        </p:txBody>
      </p:sp>
      <p:sp>
        <p:nvSpPr>
          <p:cNvPr id="10" name="Text Box 11"/>
          <p:cNvSpPr txBox="1"/>
          <p:nvPr/>
        </p:nvSpPr>
        <p:spPr>
          <a:xfrm>
            <a:off x="3234055" y="612063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The government has asked  organisations that have more than 250 staff to write their own report.</a:t>
            </a:r>
          </a:p>
          <a:p>
            <a:pPr>
              <a:spcBef>
                <a:spcPct val="50000"/>
              </a:spcBef>
            </a:pPr>
            <a:endParaRPr lang="en-GB" altLang="en-US" dirty="0">
              <a:cs typeface="Arial" panose="020B0604020202020204" pitchFamily="34" charset="0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3234055" y="8097385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altLang="en-US" dirty="0">
                <a:latin typeface="+mj-lt"/>
                <a:cs typeface="Arial" panose="020B0604020202020204" pitchFamily="34" charset="0"/>
              </a:rPr>
              <a:t>Walsingham Support believe that men and women who do the same job should get paid the same.</a:t>
            </a:r>
          </a:p>
          <a:p>
            <a:endParaRPr lang="en-GB" altLang="en-US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7562850" cy="13479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672110" y="9907727"/>
            <a:ext cx="592667" cy="556591"/>
          </a:xfrm>
          <a:prstGeom prst="ellipse">
            <a:avLst/>
          </a:prstGeom>
          <a:solidFill>
            <a:srgbClr val="EB5D47"/>
          </a:solidFill>
          <a:ln>
            <a:solidFill>
              <a:srgbClr val="EB5D4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25615" y="9985968"/>
            <a:ext cx="439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+mj-lt"/>
              </a:rPr>
              <a:t>2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06786" y="4439969"/>
            <a:ext cx="3892732" cy="955456"/>
          </a:xfrm>
          <a:prstGeom prst="roundRect">
            <a:avLst/>
          </a:prstGeom>
          <a:solidFill>
            <a:srgbClr val="417BDE">
              <a:alpha val="2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latin typeface="+mj-lt"/>
            </a:endParaRPr>
          </a:p>
        </p:txBody>
      </p:sp>
      <p:sp>
        <p:nvSpPr>
          <p:cNvPr id="15" name="Rounded Rectangle 13">
            <a:extLst>
              <a:ext uri="{FF2B5EF4-FFF2-40B4-BE49-F238E27FC236}">
                <a16:creationId xmlns:a16="http://schemas.microsoft.com/office/drawing/2014/main" id="{19E49F45-F961-494C-92DC-2772C0CFD54E}"/>
              </a:ext>
            </a:extLst>
          </p:cNvPr>
          <p:cNvSpPr/>
          <p:nvPr/>
        </p:nvSpPr>
        <p:spPr>
          <a:xfrm>
            <a:off x="3234055" y="2983738"/>
            <a:ext cx="2361248" cy="438526"/>
          </a:xfrm>
          <a:prstGeom prst="roundRect">
            <a:avLst/>
          </a:prstGeom>
          <a:solidFill>
            <a:srgbClr val="417BDE">
              <a:alpha val="2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latin typeface="+mj-lt"/>
            </a:endParaRPr>
          </a:p>
        </p:txBody>
      </p:sp>
      <p:pic>
        <p:nvPicPr>
          <p:cNvPr id="2054" name="Picture 6" descr="Report">
            <a:extLst>
              <a:ext uri="{FF2B5EF4-FFF2-40B4-BE49-F238E27FC236}">
                <a16:creationId xmlns:a16="http://schemas.microsoft.com/office/drawing/2014/main" id="{BD911013-F667-4223-80F9-19B452EC3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33" y="2141236"/>
            <a:ext cx="2159601" cy="1622909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6" name="Picture 8" descr="Money - British">
            <a:extLst>
              <a:ext uri="{FF2B5EF4-FFF2-40B4-BE49-F238E27FC236}">
                <a16:creationId xmlns:a16="http://schemas.microsoft.com/office/drawing/2014/main" id="{E355A009-B7DC-4CB7-9BF2-4B8F206D8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95" y="4131810"/>
            <a:ext cx="2172739" cy="1623013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8" name="Picture 10" descr="Government 2">
            <a:extLst>
              <a:ext uri="{FF2B5EF4-FFF2-40B4-BE49-F238E27FC236}">
                <a16:creationId xmlns:a16="http://schemas.microsoft.com/office/drawing/2014/main" id="{8B763598-7276-4C1B-8C8B-FF999E4FF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58" y="6104437"/>
            <a:ext cx="2195751" cy="1613267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62" name="Picture 14" descr="Friends Two 1">
            <a:extLst>
              <a:ext uri="{FF2B5EF4-FFF2-40B4-BE49-F238E27FC236}">
                <a16:creationId xmlns:a16="http://schemas.microsoft.com/office/drawing/2014/main" id="{D6589154-CCC8-4503-B41E-8AF5EF316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62" y="8153480"/>
            <a:ext cx="2232747" cy="1659603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3451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9"/>
          <p:cNvSpPr txBox="1"/>
          <p:nvPr/>
        </p:nvSpPr>
        <p:spPr>
          <a:xfrm>
            <a:off x="3234055" y="2002827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Walsingham Support employs 825 women and 247 men.</a:t>
            </a:r>
          </a:p>
        </p:txBody>
      </p:sp>
      <p:sp>
        <p:nvSpPr>
          <p:cNvPr id="9" name="Text Box 10"/>
          <p:cNvSpPr txBox="1"/>
          <p:nvPr/>
        </p:nvSpPr>
        <p:spPr>
          <a:xfrm>
            <a:off x="3234055" y="413181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altLang="en-US" dirty="0">
                <a:latin typeface="+mj-lt"/>
                <a:cs typeface="Arial" panose="020B0604020202020204" pitchFamily="34" charset="0"/>
              </a:rPr>
              <a:t>Women earn 4.5% lower than men on average at Walsingham Support.</a:t>
            </a:r>
          </a:p>
        </p:txBody>
      </p:sp>
      <p:sp>
        <p:nvSpPr>
          <p:cNvPr id="10" name="Text Box 11"/>
          <p:cNvSpPr txBox="1"/>
          <p:nvPr/>
        </p:nvSpPr>
        <p:spPr>
          <a:xfrm>
            <a:off x="3234055" y="612063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</a:rPr>
              <a:t>Overall, we are doing well compared to the national average, which is 17.1%.</a:t>
            </a:r>
            <a:endParaRPr lang="en-GB" altLang="en-US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3234055" y="8097385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altLang="en-US" dirty="0">
                <a:latin typeface="+mj-lt"/>
              </a:rPr>
              <a:t>More women than men got bonuses.</a:t>
            </a:r>
            <a:endParaRPr lang="en-GB" altLang="en-US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7562850" cy="13479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665083" y="9925012"/>
            <a:ext cx="592667" cy="556591"/>
            <a:chOff x="99392" y="10018642"/>
            <a:chExt cx="592667" cy="556591"/>
          </a:xfrm>
        </p:grpSpPr>
        <p:sp>
          <p:nvSpPr>
            <p:cNvPr id="21" name="Oval 20"/>
            <p:cNvSpPr/>
            <p:nvPr/>
          </p:nvSpPr>
          <p:spPr>
            <a:xfrm>
              <a:off x="99392" y="10018642"/>
              <a:ext cx="592667" cy="556591"/>
            </a:xfrm>
            <a:prstGeom prst="ellipse">
              <a:avLst/>
            </a:prstGeom>
            <a:solidFill>
              <a:srgbClr val="EB5D47"/>
            </a:solidFill>
            <a:ln>
              <a:solidFill>
                <a:srgbClr val="EB5D47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+mj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5900" y="10112271"/>
              <a:ext cx="439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latin typeface="+mj-lt"/>
                </a:rPr>
                <a:t>3</a:t>
              </a:r>
            </a:p>
          </p:txBody>
        </p:sp>
      </p:grpSp>
      <p:pic>
        <p:nvPicPr>
          <p:cNvPr id="3074" name="Picture 2" descr="Group 8">
            <a:extLst>
              <a:ext uri="{FF2B5EF4-FFF2-40B4-BE49-F238E27FC236}">
                <a16:creationId xmlns:a16="http://schemas.microsoft.com/office/drawing/2014/main" id="{2C97E7AE-4901-4B01-BA13-17CBDA85C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73" y="2002826"/>
            <a:ext cx="2159874" cy="1749203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Jessica thumbs up">
            <a:extLst>
              <a:ext uri="{FF2B5EF4-FFF2-40B4-BE49-F238E27FC236}">
                <a16:creationId xmlns:a16="http://schemas.microsoft.com/office/drawing/2014/main" id="{D5252CE3-FD1E-4B9C-BB19-1A3A1EC7C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" y="6161263"/>
            <a:ext cx="2155487" cy="1770888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8" name="Picture 6" descr="Jessica thumb down">
            <a:extLst>
              <a:ext uri="{FF2B5EF4-FFF2-40B4-BE49-F238E27FC236}">
                <a16:creationId xmlns:a16="http://schemas.microsoft.com/office/drawing/2014/main" id="{458C77F7-537D-46A7-86E4-32E4D7A82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71" y="4090908"/>
            <a:ext cx="2155487" cy="1749202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82" name="Picture 10" descr="Refund">
            <a:extLst>
              <a:ext uri="{FF2B5EF4-FFF2-40B4-BE49-F238E27FC236}">
                <a16:creationId xmlns:a16="http://schemas.microsoft.com/office/drawing/2014/main" id="{5221D576-263F-4F9A-98AF-2F4F45FEB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70" y="8317217"/>
            <a:ext cx="2155487" cy="1701424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2781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9"/>
          <p:cNvSpPr txBox="1"/>
          <p:nvPr/>
        </p:nvSpPr>
        <p:spPr>
          <a:xfrm>
            <a:off x="3234055" y="2002827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There are twice as many women as men in the senior leadership team.</a:t>
            </a:r>
          </a:p>
        </p:txBody>
      </p:sp>
      <p:sp>
        <p:nvSpPr>
          <p:cNvPr id="9" name="Text Box 10"/>
          <p:cNvSpPr txBox="1"/>
          <p:nvPr/>
        </p:nvSpPr>
        <p:spPr>
          <a:xfrm>
            <a:off x="3234055" y="413181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altLang="en-US" dirty="0">
                <a:latin typeface="+mj-lt"/>
                <a:cs typeface="Arial" panose="020B0604020202020204" pitchFamily="34" charset="0"/>
              </a:rPr>
              <a:t>This is a good thing as it means our leadership team represents our staff.</a:t>
            </a:r>
          </a:p>
        </p:txBody>
      </p:sp>
      <p:sp>
        <p:nvSpPr>
          <p:cNvPr id="10" name="Text Box 11"/>
          <p:cNvSpPr txBox="1"/>
          <p:nvPr/>
        </p:nvSpPr>
        <p:spPr>
          <a:xfrm>
            <a:off x="3234055" y="6120630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latin typeface="+mj-lt"/>
                <a:cs typeface="Arial" panose="020B0604020202020204" pitchFamily="34" charset="0"/>
              </a:rPr>
              <a:t>Walsingham Support have to write a gender pay gap report once a year.</a:t>
            </a:r>
          </a:p>
        </p:txBody>
      </p:sp>
      <p:sp>
        <p:nvSpPr>
          <p:cNvPr id="11" name="Text Box 12"/>
          <p:cNvSpPr txBox="1"/>
          <p:nvPr/>
        </p:nvSpPr>
        <p:spPr>
          <a:xfrm>
            <a:off x="3234055" y="8097385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altLang="en-US" dirty="0">
                <a:latin typeface="+mj-lt"/>
                <a:cs typeface="Arial"/>
              </a:rPr>
              <a:t>We will continue to ensure men and women receive equal pay for equal work.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7562850" cy="13479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665083" y="9925012"/>
            <a:ext cx="592667" cy="556591"/>
            <a:chOff x="99392" y="10018642"/>
            <a:chExt cx="592667" cy="556591"/>
          </a:xfrm>
        </p:grpSpPr>
        <p:sp>
          <p:nvSpPr>
            <p:cNvPr id="21" name="Oval 20"/>
            <p:cNvSpPr/>
            <p:nvPr/>
          </p:nvSpPr>
          <p:spPr>
            <a:xfrm>
              <a:off x="99392" y="10018642"/>
              <a:ext cx="592667" cy="556591"/>
            </a:xfrm>
            <a:prstGeom prst="ellipse">
              <a:avLst/>
            </a:prstGeom>
            <a:solidFill>
              <a:srgbClr val="EB5D47"/>
            </a:solidFill>
            <a:ln>
              <a:solidFill>
                <a:srgbClr val="EB5D47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+mj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5900" y="10112271"/>
              <a:ext cx="439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latin typeface="+mj-lt"/>
                </a:rPr>
                <a:t>4</a:t>
              </a:r>
            </a:p>
          </p:txBody>
        </p:sp>
      </p:grpSp>
      <p:pic>
        <p:nvPicPr>
          <p:cNvPr id="4098" name="Picture 2" descr="Women2">
            <a:extLst>
              <a:ext uri="{FF2B5EF4-FFF2-40B4-BE49-F238E27FC236}">
                <a16:creationId xmlns:a16="http://schemas.microsoft.com/office/drawing/2014/main" id="{B0712945-C452-4EEC-A2E9-3F2390764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" y="2134050"/>
            <a:ext cx="2155486" cy="161798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Thumb up">
            <a:extLst>
              <a:ext uri="{FF2B5EF4-FFF2-40B4-BE49-F238E27FC236}">
                <a16:creationId xmlns:a16="http://schemas.microsoft.com/office/drawing/2014/main" id="{E39002C6-E672-478F-A312-F0E8F7A34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" y="4131810"/>
            <a:ext cx="2155486" cy="161798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2" name="Picture 6" descr="Years 2019">
            <a:extLst>
              <a:ext uri="{FF2B5EF4-FFF2-40B4-BE49-F238E27FC236}">
                <a16:creationId xmlns:a16="http://schemas.microsoft.com/office/drawing/2014/main" id="{2B6E0F0E-4267-4001-A45E-35BACA0A4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23" y="6120630"/>
            <a:ext cx="2155486" cy="161798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3" descr="A group of people posing for a photo&#10;&#10;Description generated with very high confidence">
            <a:extLst>
              <a:ext uri="{FF2B5EF4-FFF2-40B4-BE49-F238E27FC236}">
                <a16:creationId xmlns:a16="http://schemas.microsoft.com/office/drawing/2014/main" id="{2F31AF26-102E-4CEC-A6E7-4D816D317A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931" y="8094630"/>
            <a:ext cx="2131764" cy="1620862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tx1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3069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7562850" cy="13479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+mj-lt"/>
            </a:endParaRPr>
          </a:p>
        </p:txBody>
      </p:sp>
      <p:sp>
        <p:nvSpPr>
          <p:cNvPr id="12" name="Text Box 51"/>
          <p:cNvSpPr txBox="1"/>
          <p:nvPr/>
        </p:nvSpPr>
        <p:spPr>
          <a:xfrm>
            <a:off x="723264" y="626809"/>
            <a:ext cx="6367083" cy="9017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en-GB" sz="4000" kern="50" dirty="0">
                <a:solidFill>
                  <a:srgbClr val="494D5D"/>
                </a:solidFill>
                <a:latin typeface="+mj-lt"/>
                <a:cs typeface="Times New Roman"/>
              </a:rPr>
              <a:t>Contact us</a:t>
            </a:r>
            <a:endParaRPr lang="en-GB" sz="2000" kern="50" dirty="0">
              <a:solidFill>
                <a:srgbClr val="494D5D"/>
              </a:solidFill>
              <a:latin typeface="+mj-lt"/>
              <a:cs typeface="Times New Roman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70" y="1711142"/>
            <a:ext cx="2155538" cy="16166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" name="Text Box 23"/>
          <p:cNvSpPr txBox="1"/>
          <p:nvPr/>
        </p:nvSpPr>
        <p:spPr>
          <a:xfrm>
            <a:off x="3195502" y="1710479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kern="50" dirty="0">
                <a:latin typeface="+mj-lt"/>
                <a:ea typeface="ＭＳ 明朝"/>
                <a:cs typeface="Times New Roman"/>
              </a:rPr>
              <a:t>Tell us if you would like this information on a CD.</a:t>
            </a:r>
          </a:p>
        </p:txBody>
      </p:sp>
      <p:pic>
        <p:nvPicPr>
          <p:cNvPr id="24" name="Picture 2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33" y="3882958"/>
            <a:ext cx="2156562" cy="16174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8" name="Group 27"/>
          <p:cNvGrpSpPr/>
          <p:nvPr/>
        </p:nvGrpSpPr>
        <p:grpSpPr>
          <a:xfrm>
            <a:off x="733289" y="5761256"/>
            <a:ext cx="6132830" cy="2374140"/>
            <a:chOff x="777240" y="5309086"/>
            <a:chExt cx="6132830" cy="2374140"/>
          </a:xfrm>
        </p:grpSpPr>
        <p:sp>
          <p:nvSpPr>
            <p:cNvPr id="40" name="Text Box 1231"/>
            <p:cNvSpPr txBox="1"/>
            <p:nvPr/>
          </p:nvSpPr>
          <p:spPr>
            <a:xfrm>
              <a:off x="777240" y="5309086"/>
              <a:ext cx="6118860" cy="5410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90000"/>
                </a:lnSpc>
                <a:spcAft>
                  <a:spcPts val="0"/>
                </a:spcAft>
              </a:pPr>
              <a:r>
                <a:rPr lang="en-US" sz="3200" b="1" kern="50" dirty="0">
                  <a:solidFill>
                    <a:schemeClr val="bg1"/>
                  </a:solidFill>
                  <a:latin typeface="+mj-lt"/>
                  <a:cs typeface="Times New Roman"/>
                </a:rPr>
                <a:t>Contact us</a:t>
              </a:r>
              <a:endParaRPr lang="en-GB" sz="3200" b="1" kern="50" dirty="0">
                <a:solidFill>
                  <a:schemeClr val="bg1"/>
                </a:solidFill>
                <a:latin typeface="+mj-lt"/>
                <a:cs typeface="Times New Roman"/>
              </a:endParaRPr>
            </a:p>
          </p:txBody>
        </p:sp>
        <p:sp>
          <p:nvSpPr>
            <p:cNvPr id="41" name="Text Box 1250"/>
            <p:cNvSpPr txBox="1"/>
            <p:nvPr/>
          </p:nvSpPr>
          <p:spPr>
            <a:xfrm>
              <a:off x="3303270" y="6059530"/>
              <a:ext cx="3606800" cy="16236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kern="50" dirty="0">
                  <a:latin typeface="+mj-lt"/>
                  <a:ea typeface="ＭＳ 明朝"/>
                  <a:cs typeface="Times New Roman"/>
                </a:rPr>
                <a:t>If you have any questions about this document you can contact us.</a:t>
              </a:r>
            </a:p>
          </p:txBody>
        </p:sp>
        <p:pic>
          <p:nvPicPr>
            <p:cNvPr id="42" name="Picture 41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240" y="6060166"/>
              <a:ext cx="2164080" cy="162306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30" name="Group 29"/>
          <p:cNvGrpSpPr/>
          <p:nvPr/>
        </p:nvGrpSpPr>
        <p:grpSpPr>
          <a:xfrm>
            <a:off x="3239558" y="8663758"/>
            <a:ext cx="3788410" cy="1655755"/>
            <a:chOff x="3283509" y="8211588"/>
            <a:chExt cx="3788410" cy="1655755"/>
          </a:xfrm>
        </p:grpSpPr>
        <p:sp>
          <p:nvSpPr>
            <p:cNvPr id="35" name="Rectangle 34"/>
            <p:cNvSpPr>
              <a:spLocks/>
            </p:cNvSpPr>
            <p:nvPr/>
          </p:nvSpPr>
          <p:spPr bwMode="auto">
            <a:xfrm>
              <a:off x="3283509" y="8211588"/>
              <a:ext cx="3788410" cy="1655755"/>
            </a:xfrm>
            <a:prstGeom prst="rect">
              <a:avLst/>
            </a:prstGeom>
            <a:solidFill>
              <a:schemeClr val="tx1">
                <a:lumMod val="95000"/>
              </a:scheme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rot="0" vert="horz" wrap="square" lIns="50800" tIns="50800" rIns="50800" bIns="50800" anchor="t" anchorCtr="0" upright="1">
              <a:noAutofit/>
            </a:bodyPr>
            <a:lstStyle/>
            <a:p>
              <a:pPr>
                <a:lnSpc>
                  <a:spcPct val="150000"/>
                </a:lnSpc>
                <a:spcAft>
                  <a:spcPts val="0"/>
                </a:spcAft>
                <a:tabLst>
                  <a:tab pos="228600" algn="l"/>
                  <a:tab pos="228600" algn="l"/>
                  <a:tab pos="2067560" algn="r"/>
                </a:tabLst>
              </a:pPr>
              <a:r>
                <a:rPr lang="en-US" sz="1050">
                  <a:solidFill>
                    <a:srgbClr val="000000"/>
                  </a:solidFill>
                  <a:effectLst/>
                  <a:latin typeface="+mj-lt"/>
                  <a:ea typeface="Times New Roman"/>
                  <a:cs typeface="Times New Roman"/>
                </a:rPr>
                <a:t> </a:t>
              </a:r>
              <a:endParaRPr lang="en-GB" sz="1400">
                <a:solidFill>
                  <a:srgbClr val="000000"/>
                </a:solidFill>
                <a:effectLst/>
                <a:latin typeface="+mj-lt"/>
                <a:ea typeface="ヒラギノ角ゴ Pro W3"/>
                <a:cs typeface="Times New Roman"/>
              </a:endParaRPr>
            </a:p>
          </p:txBody>
        </p:sp>
        <p:pic>
          <p:nvPicPr>
            <p:cNvPr id="36" name="Picture 35" descr="Phone Photosymbol" title="Phone Photosymbol"/>
            <p:cNvPicPr/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3202" y="8374183"/>
              <a:ext cx="376090" cy="680863"/>
            </a:xfrm>
            <a:prstGeom prst="rect">
              <a:avLst/>
            </a:prstGeom>
          </p:spPr>
        </p:pic>
        <p:sp>
          <p:nvSpPr>
            <p:cNvPr id="37" name="Text Box 488"/>
            <p:cNvSpPr txBox="1"/>
            <p:nvPr/>
          </p:nvSpPr>
          <p:spPr>
            <a:xfrm>
              <a:off x="4382770" y="8374183"/>
              <a:ext cx="2344420" cy="721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90000"/>
                </a:lnSpc>
                <a:spcAft>
                  <a:spcPts val="0"/>
                </a:spcAft>
              </a:pPr>
              <a:r>
                <a:rPr lang="en-US" sz="2000" b="1" kern="50" dirty="0">
                  <a:latin typeface="+mj-lt"/>
                  <a:cs typeface="Times New Roman"/>
                </a:rPr>
                <a:t>020 8343 5600</a:t>
              </a:r>
              <a:endParaRPr lang="en-GB" sz="2800" b="1" kern="50" dirty="0">
                <a:latin typeface="+mj-lt"/>
                <a:cs typeface="Times New Roman"/>
              </a:endParaRPr>
            </a:p>
          </p:txBody>
        </p:sp>
        <p:pic>
          <p:nvPicPr>
            <p:cNvPr id="38" name="Picture 37" descr="Email Photosymbol" title="Email Photosymbol"/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3022" y="9160723"/>
              <a:ext cx="554309" cy="574755"/>
            </a:xfrm>
            <a:prstGeom prst="rect">
              <a:avLst/>
            </a:prstGeom>
          </p:spPr>
        </p:pic>
        <p:sp>
          <p:nvSpPr>
            <p:cNvPr id="39" name="Text Box 565"/>
            <p:cNvSpPr txBox="1"/>
            <p:nvPr/>
          </p:nvSpPr>
          <p:spPr>
            <a:xfrm>
              <a:off x="4371340" y="9044382"/>
              <a:ext cx="2656628" cy="6426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endParaRPr lang="en-GB" sz="1600" kern="50" dirty="0">
                <a:solidFill>
                  <a:srgbClr val="000000"/>
                </a:solidFill>
                <a:latin typeface="+mj-lt"/>
                <a:ea typeface="ＭＳ 明朝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GB" sz="1600" kern="50" dirty="0">
                  <a:solidFill>
                    <a:srgbClr val="000000"/>
                  </a:solidFill>
                  <a:latin typeface="+mj-lt"/>
                  <a:ea typeface="ＭＳ 明朝"/>
                  <a:cs typeface="Times New Roman"/>
                </a:rPr>
                <a:t>enquiries@Walsingham.com</a:t>
              </a:r>
            </a:p>
            <a:p>
              <a:pPr>
                <a:spcAft>
                  <a:spcPts val="0"/>
                </a:spcAft>
              </a:pPr>
              <a:endParaRPr lang="en-GB" sz="1600" kern="50" dirty="0">
                <a:solidFill>
                  <a:srgbClr val="000000"/>
                </a:solidFill>
                <a:latin typeface="+mj-lt"/>
                <a:ea typeface="ＭＳ 明朝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GB" sz="1600" kern="50" dirty="0">
                  <a:solidFill>
                    <a:srgbClr val="000000"/>
                  </a:solidFill>
                  <a:effectLst/>
                  <a:latin typeface="+mj-lt"/>
                  <a:ea typeface="ＭＳ 明朝"/>
                  <a:cs typeface="Times New Roman"/>
                </a:rPr>
                <a:t>www.walsingham.com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32019" y="8614011"/>
            <a:ext cx="2342018" cy="1705502"/>
            <a:chOff x="775970" y="8161841"/>
            <a:chExt cx="2342018" cy="1705502"/>
          </a:xfrm>
        </p:grpSpPr>
        <p:sp>
          <p:nvSpPr>
            <p:cNvPr id="32" name="Rectangle 31"/>
            <p:cNvSpPr>
              <a:spLocks/>
            </p:cNvSpPr>
            <p:nvPr/>
          </p:nvSpPr>
          <p:spPr bwMode="auto">
            <a:xfrm>
              <a:off x="775970" y="8211588"/>
              <a:ext cx="2161540" cy="1655755"/>
            </a:xfrm>
            <a:prstGeom prst="rect">
              <a:avLst/>
            </a:prstGeom>
            <a:solidFill>
              <a:schemeClr val="tx1">
                <a:lumMod val="95000"/>
              </a:scheme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rot="0" vert="horz" wrap="square" lIns="50800" tIns="50800" rIns="50800" bIns="5080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050" kern="50">
                  <a:effectLst/>
                  <a:latin typeface="+mj-lt"/>
                  <a:ea typeface="Times New Roman"/>
                  <a:cs typeface="Times New Roman"/>
                </a:rPr>
                <a:t> </a:t>
              </a:r>
              <a:endParaRPr lang="en-GB" kern="50">
                <a:effectLst/>
                <a:latin typeface="+mj-lt"/>
                <a:ea typeface="ＭＳ 明朝"/>
                <a:cs typeface="Times New Roman"/>
              </a:endParaRPr>
            </a:p>
          </p:txBody>
        </p:sp>
        <p:sp>
          <p:nvSpPr>
            <p:cNvPr id="33" name="Text Box 831"/>
            <p:cNvSpPr txBox="1"/>
            <p:nvPr/>
          </p:nvSpPr>
          <p:spPr>
            <a:xfrm>
              <a:off x="879974" y="8407083"/>
              <a:ext cx="2010085" cy="1328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dirty="0"/>
                <a:t>Suite 500, 1st Floor Building 4 </a:t>
              </a:r>
            </a:p>
            <a:p>
              <a:pPr>
                <a:spcAft>
                  <a:spcPts val="0"/>
                </a:spcAft>
              </a:pPr>
              <a:r>
                <a:rPr lang="en-GB" dirty="0"/>
                <a:t>North London Business Park, London N11 1GN</a:t>
              </a:r>
              <a:endParaRPr lang="en-GB" sz="1600" kern="50" dirty="0">
                <a:solidFill>
                  <a:srgbClr val="000000"/>
                </a:solidFill>
                <a:effectLst/>
                <a:latin typeface="+mj-lt"/>
                <a:ea typeface="ＭＳ 明朝"/>
                <a:cs typeface="Times New Roman"/>
              </a:endParaRPr>
            </a:p>
          </p:txBody>
        </p:sp>
        <p:pic>
          <p:nvPicPr>
            <p:cNvPr id="34" name="Picture 33"/>
            <p:cNvPicPr/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4651" y="8161841"/>
              <a:ext cx="353337" cy="424684"/>
            </a:xfrm>
            <a:prstGeom prst="rect">
              <a:avLst/>
            </a:prstGeom>
          </p:spPr>
        </p:pic>
      </p:grpSp>
      <p:sp>
        <p:nvSpPr>
          <p:cNvPr id="23" name="Text Box 23"/>
          <p:cNvSpPr txBox="1"/>
          <p:nvPr/>
        </p:nvSpPr>
        <p:spPr>
          <a:xfrm>
            <a:off x="3239558" y="3859329"/>
            <a:ext cx="3591560" cy="161798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kern="50" dirty="0">
                <a:latin typeface="+mj-lt"/>
                <a:ea typeface="ＭＳ 明朝"/>
                <a:cs typeface="Times New Roman"/>
              </a:rPr>
              <a:t>Tell us if you would like this information in a different language.</a:t>
            </a:r>
          </a:p>
        </p:txBody>
      </p:sp>
    </p:spTree>
    <p:extLst>
      <p:ext uri="{BB962C8B-B14F-4D97-AF65-F5344CB8AC3E}">
        <p14:creationId xmlns:p14="http://schemas.microsoft.com/office/powerpoint/2010/main" val="3714909337"/>
      </p:ext>
    </p:extLst>
  </p:cSld>
  <p:clrMapOvr>
    <a:masterClrMapping/>
  </p:clrMapOvr>
</p:sld>
</file>

<file path=ppt/theme/theme1.xml><?xml version="1.0" encoding="utf-8"?>
<a:theme xmlns:a="http://schemas.openxmlformats.org/drawingml/2006/main" name="Photosymbol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Office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14136</TotalTime>
  <Words>362</Words>
  <Application>Microsoft Office PowerPoint</Application>
  <PresentationFormat>Custom</PresentationFormat>
  <Paragraphs>41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ＭＳ 明朝</vt:lpstr>
      <vt:lpstr>Arial</vt:lpstr>
      <vt:lpstr>Calibri</vt:lpstr>
      <vt:lpstr>Cambria</vt:lpstr>
      <vt:lpstr>Times New Roman</vt:lpstr>
      <vt:lpstr>ヒラギノ角ゴ Pro W3</vt:lpstr>
      <vt:lpstr>Photosymbol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Photosymbols</Company>
  <LinksUpToDate>false</LinksUpToDate>
  <SharedDoc>false</SharedDoc>
  <HyperlinkBase>www.photosymbols.com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EasyRead Booklet 1 - Basic 4 Page</dc:title>
  <dc:subject>EasyRead Template</dc:subject>
  <dc:creator>Karl</dc:creator>
  <cp:keywords>photosymbols, photosymbol, easy read, accessible, information, disability, equality, learning disability, learning difficulties, easy, template, easyread</cp:keywords>
  <dc:description>© Copyright Photosymbols Limited. All Rights Reserved.</dc:description>
  <cp:lastModifiedBy>Joshua Willdigg</cp:lastModifiedBy>
  <cp:revision>219</cp:revision>
  <cp:lastPrinted>2015-01-29T10:02:20Z</cp:lastPrinted>
  <dcterms:created xsi:type="dcterms:W3CDTF">2013-08-22T13:23:34Z</dcterms:created>
  <dcterms:modified xsi:type="dcterms:W3CDTF">2019-04-30T09:16:13Z</dcterms:modified>
  <cp:category/>
</cp:coreProperties>
</file>